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E823-D88B-4DD6-9405-7E163B73397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296-1D2A-4A1E-9CBE-69DE9CA9DB9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E823-D88B-4DD6-9405-7E163B73397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296-1D2A-4A1E-9CBE-69DE9CA9DB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E823-D88B-4DD6-9405-7E163B73397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296-1D2A-4A1E-9CBE-69DE9CA9DB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E823-D88B-4DD6-9405-7E163B73397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296-1D2A-4A1E-9CBE-69DE9CA9DB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E823-D88B-4DD6-9405-7E163B73397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296-1D2A-4A1E-9CBE-69DE9CA9DB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E823-D88B-4DD6-9405-7E163B73397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296-1D2A-4A1E-9CBE-69DE9CA9DB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E823-D88B-4DD6-9405-7E163B73397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296-1D2A-4A1E-9CBE-69DE9CA9DB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E823-D88B-4DD6-9405-7E163B73397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296-1D2A-4A1E-9CBE-69DE9CA9DB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E823-D88B-4DD6-9405-7E163B73397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296-1D2A-4A1E-9CBE-69DE9CA9DB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E823-D88B-4DD6-9405-7E163B73397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296-1D2A-4A1E-9CBE-69DE9CA9DB9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29CE823-D88B-4DD6-9405-7E163B73397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C549296-1D2A-4A1E-9CBE-69DE9CA9DB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29CE823-D88B-4DD6-9405-7E163B73397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C549296-1D2A-4A1E-9CBE-69DE9CA9DB9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Omnivore’s Dilemma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Monica </a:t>
            </a:r>
            <a:r>
              <a:rPr lang="en-US" dirty="0" err="1" smtClean="0"/>
              <a:t>Staehle</a:t>
            </a:r>
            <a:r>
              <a:rPr lang="en-US" dirty="0" smtClean="0"/>
              <a:t>, Matt Moyer, and Dan </a:t>
            </a:r>
            <a:r>
              <a:rPr lang="en-US" dirty="0" err="1" smtClean="0"/>
              <a:t>Polatty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aylor.org/site/wp-content/uploads/2010/12/LafferCurv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667000"/>
            <a:ext cx="5410200" cy="4191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Laffer</a:t>
            </a:r>
            <a:r>
              <a:rPr lang="en-US" dirty="0" smtClean="0"/>
              <a:t> (Naylor) Curve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Describes the curve of farmer’s growing debt as the produce more corn to cover for price drops.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3733800"/>
            <a:ext cx="304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“It purports to show why falling farm prices force farmers to increase production in defiance of all rational economic behavior”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Corn 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Corn is in the majority of all edible and non-edible supermarket items.</a:t>
            </a:r>
          </a:p>
          <a:p>
            <a:r>
              <a:rPr lang="en-US" sz="2800" dirty="0" smtClean="0"/>
              <a:t>“Forty-five thousand different items in the supermarket – seventeen thousand new ones every year”</a:t>
            </a:r>
            <a:endParaRPr lang="en-US" sz="2800" dirty="0"/>
          </a:p>
        </p:txBody>
      </p:sp>
      <p:pic>
        <p:nvPicPr>
          <p:cNvPr id="16386" name="Picture 2" descr="http://media.treehugger.com/assets/images/2011/10/20100209-co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191000"/>
            <a:ext cx="3733800" cy="2497178"/>
          </a:xfrm>
          <a:prstGeom prst="rect">
            <a:avLst/>
          </a:prstGeom>
          <a:noFill/>
        </p:spPr>
      </p:pic>
      <p:pic>
        <p:nvPicPr>
          <p:cNvPr id="16388" name="Picture 4" descr="http://media.treehugger.com/assets/images/2011/10/uk-supermarket-aisle-tesco-greener-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4114800"/>
            <a:ext cx="4457700" cy="2505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Food (McDonald’s)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McNugget</a:t>
            </a:r>
            <a:r>
              <a:rPr lang="en-US" dirty="0" smtClean="0"/>
              <a:t> has 13 out of 38 ingredients that can be derived from corn.</a:t>
            </a:r>
          </a:p>
          <a:p>
            <a:r>
              <a:rPr lang="en-US" sz="2400" dirty="0" smtClean="0"/>
              <a:t>“</a:t>
            </a:r>
            <a:r>
              <a:rPr lang="en-US" sz="2400" dirty="0" err="1" smtClean="0"/>
              <a:t>McNuggets</a:t>
            </a:r>
            <a:r>
              <a:rPr lang="en-US" sz="2400" dirty="0" smtClean="0"/>
              <a:t> also contain several completely synthetic ingredients…not from a corn or soybean field but from a petroleum refinery or chemical plant.”</a:t>
            </a:r>
            <a:endParaRPr lang="en-US" sz="2400" dirty="0"/>
          </a:p>
        </p:txBody>
      </p:sp>
      <p:pic>
        <p:nvPicPr>
          <p:cNvPr id="15362" name="Picture 2" descr="http://i.huffpost.com/gen/206441/MECHANICALLY-SEPARATED-CHICKEN-MCNUG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114800"/>
            <a:ext cx="3200400" cy="2402098"/>
          </a:xfrm>
          <a:prstGeom prst="rect">
            <a:avLst/>
          </a:prstGeom>
          <a:noFill/>
        </p:spPr>
      </p:pic>
      <p:pic>
        <p:nvPicPr>
          <p:cNvPr id="15364" name="Picture 4" descr="http://imgs.sfgate.com/blogs/images/sfgate/sfmoms/2010/06/28/mcnugg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810000"/>
            <a:ext cx="2857500" cy="2857500"/>
          </a:xfrm>
          <a:prstGeom prst="rect">
            <a:avLst/>
          </a:prstGeom>
          <a:noFill/>
        </p:spPr>
      </p:pic>
      <p:sp>
        <p:nvSpPr>
          <p:cNvPr id="6" name="Right Arrow 5"/>
          <p:cNvSpPr/>
          <p:nvPr/>
        </p:nvSpPr>
        <p:spPr>
          <a:xfrm>
            <a:off x="3810000" y="4724400"/>
            <a:ext cx="1981200" cy="990600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Flesh is Grass – Organic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Organic-made vegetables/farm-raised animals aren’t given corn-derived drugs for faster growth.</a:t>
            </a:r>
          </a:p>
          <a:p>
            <a:r>
              <a:rPr lang="en-US" sz="2800" dirty="0" smtClean="0"/>
              <a:t>They’re fed natural grass, live cage-free, but prices for these natural foods/livestock are often higher.</a:t>
            </a:r>
          </a:p>
          <a:p>
            <a:r>
              <a:rPr lang="en-US" sz="2800" dirty="0" smtClean="0"/>
              <a:t>They take longer to raise/grow, are drug-free and are healthier to consume without the growth drugs that cause health problems.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105400" y="4648200"/>
            <a:ext cx="3657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“Mother earth never attempts to farm without live stock; she always raises mixed crops; great pains are taken to preserve the soil and to prevent </a:t>
            </a:r>
            <a:r>
              <a:rPr lang="en-US" b="1" smtClean="0"/>
              <a:t>erosion…both </a:t>
            </a:r>
            <a:r>
              <a:rPr lang="en-US" b="1" smtClean="0"/>
              <a:t>plants </a:t>
            </a:r>
            <a:r>
              <a:rPr lang="en-US" b="1" dirty="0" smtClean="0"/>
              <a:t>and animals are left to protect themselves from disease.”</a:t>
            </a:r>
            <a:endParaRPr lang="en-US" b="1" dirty="0"/>
          </a:p>
        </p:txBody>
      </p:sp>
      <p:pic>
        <p:nvPicPr>
          <p:cNvPr id="17410" name="Picture 2" descr="http://wac.450f.edgecastcdn.net/80450F/cajunradio.net/files/2011/05/Livestock-show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876800"/>
            <a:ext cx="32766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Industrial/Organic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u="sng" dirty="0" smtClean="0"/>
              <a:t>Industrial</a:t>
            </a:r>
          </a:p>
          <a:p>
            <a:r>
              <a:rPr lang="en-US" dirty="0" smtClean="0"/>
              <a:t>Annual species</a:t>
            </a:r>
          </a:p>
          <a:p>
            <a:r>
              <a:rPr lang="en-US" dirty="0" smtClean="0"/>
              <a:t>Monoculture</a:t>
            </a:r>
          </a:p>
          <a:p>
            <a:r>
              <a:rPr lang="en-US" dirty="0" smtClean="0"/>
              <a:t>Fossil energy</a:t>
            </a:r>
          </a:p>
          <a:p>
            <a:r>
              <a:rPr lang="en-US" dirty="0" smtClean="0"/>
              <a:t>Global market</a:t>
            </a:r>
          </a:p>
          <a:p>
            <a:r>
              <a:rPr lang="en-US" dirty="0" smtClean="0"/>
              <a:t>Specialized</a:t>
            </a:r>
          </a:p>
          <a:p>
            <a:r>
              <a:rPr lang="en-US" dirty="0" smtClean="0"/>
              <a:t>Mechanical</a:t>
            </a:r>
          </a:p>
          <a:p>
            <a:r>
              <a:rPr lang="en-US" dirty="0" smtClean="0"/>
              <a:t>Imported fertility</a:t>
            </a:r>
          </a:p>
          <a:p>
            <a:r>
              <a:rPr lang="en-US" dirty="0" smtClean="0"/>
              <a:t>Myriad inputs	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b="1" u="sng" dirty="0" smtClean="0"/>
              <a:t>Pastoral</a:t>
            </a:r>
          </a:p>
          <a:p>
            <a:r>
              <a:rPr lang="en-US" dirty="0" smtClean="0"/>
              <a:t>Perennial species</a:t>
            </a:r>
          </a:p>
          <a:p>
            <a:r>
              <a:rPr lang="en-US" dirty="0" err="1" smtClean="0"/>
              <a:t>Polyculture</a:t>
            </a:r>
            <a:endParaRPr lang="en-US" dirty="0" smtClean="0"/>
          </a:p>
          <a:p>
            <a:r>
              <a:rPr lang="en-US" dirty="0" smtClean="0"/>
              <a:t>Solar energy</a:t>
            </a:r>
          </a:p>
          <a:p>
            <a:r>
              <a:rPr lang="en-US" dirty="0" smtClean="0"/>
              <a:t>Local market</a:t>
            </a:r>
          </a:p>
          <a:p>
            <a:r>
              <a:rPr lang="en-US" dirty="0" smtClean="0"/>
              <a:t>Diversified</a:t>
            </a:r>
          </a:p>
          <a:p>
            <a:r>
              <a:rPr lang="en-US" dirty="0" smtClean="0"/>
              <a:t>Biological</a:t>
            </a:r>
          </a:p>
          <a:p>
            <a:r>
              <a:rPr lang="en-US" dirty="0" smtClean="0"/>
              <a:t>Local fertility</a:t>
            </a:r>
          </a:p>
          <a:p>
            <a:r>
              <a:rPr lang="en-US" dirty="0" smtClean="0"/>
              <a:t>Chicken feed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89</TotalTime>
  <Words>261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The Omnivore’s Dilemma</vt:lpstr>
      <vt:lpstr>The Laffer (Naylor) Curve</vt:lpstr>
      <vt:lpstr>What Is Corn In?</vt:lpstr>
      <vt:lpstr>Fast Food (McDonald’s)</vt:lpstr>
      <vt:lpstr>All Flesh is Grass – Organic</vt:lpstr>
      <vt:lpstr>Industrial/Organic</vt:lpstr>
    </vt:vector>
  </TitlesOfParts>
  <Company>SASD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Omnivore’s Dilemma</dc:title>
  <dc:creator>SASD User</dc:creator>
  <cp:lastModifiedBy>John Hampton</cp:lastModifiedBy>
  <cp:revision>12</cp:revision>
  <dcterms:created xsi:type="dcterms:W3CDTF">2012-03-15T15:53:03Z</dcterms:created>
  <dcterms:modified xsi:type="dcterms:W3CDTF">2012-03-16T17:13:12Z</dcterms:modified>
</cp:coreProperties>
</file>